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5" r:id="rId7"/>
    <p:sldId id="264" r:id="rId8"/>
    <p:sldId id="271" r:id="rId9"/>
    <p:sldId id="269" r:id="rId10"/>
    <p:sldId id="270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274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13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388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98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90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64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333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254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364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627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14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20F3-03C8-4844-B0C0-2B4BB0ADC971}" type="datetimeFigureOut">
              <a:rPr lang="sl-SI" smtClean="0"/>
              <a:t>13.3.2015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22ED-4C58-4869-8B76-D2447092A1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801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Ogljikovi hidrati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700808"/>
            <a:ext cx="676875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04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Fruktoza se imenuje tudi sadni sladkor. 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Najdemo </a:t>
            </a:r>
            <a:r>
              <a:rPr lang="sl-SI" dirty="0" smtClean="0">
                <a:solidFill>
                  <a:srgbClr val="FF0000"/>
                </a:solidFill>
              </a:rPr>
              <a:t>jo </a:t>
            </a:r>
            <a:r>
              <a:rPr lang="sl-SI" dirty="0">
                <a:solidFill>
                  <a:srgbClr val="FF0000"/>
                </a:solidFill>
              </a:rPr>
              <a:t>v veliko različnih vrstah hrane; medu, sadju in nekateri zelenjavi. 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Skupaj </a:t>
            </a: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 glukozo ter galaktozo sodi med tri najpomembnejše monosaharide v naši prehrani. 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Fruktoza je bela trdna snov in je najbolj topna izmed sladkorjev</a:t>
            </a:r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Običajno jo najdemo v obliki saharoze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ki je disaharid sestavljen iz ene molekule fruktoze in ene molekule glukoze. </a:t>
            </a:r>
            <a:endParaRPr lang="sl-SI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88" y="1628800"/>
            <a:ext cx="265186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19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tx2">
                    <a:lumMod val="75000"/>
                  </a:schemeClr>
                </a:solidFill>
              </a:rPr>
              <a:t>Ogljikovi hidrati so dobili ime, ker vsebujejo, ogljik , vodik in kisik pa sta v razmerju vode.</a:t>
            </a:r>
            <a:endParaRPr lang="sl-SI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7030A0"/>
                </a:solidFill>
              </a:rPr>
              <a:t>V naravi nastajajo pri reakciji fotosinteze.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7030A0"/>
                </a:solidFill>
              </a:rPr>
              <a:t>Včasih jih imenujemo tudi sladkorji.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7030A0"/>
                </a:solidFill>
              </a:rPr>
              <a:t>C</a:t>
            </a:r>
            <a:r>
              <a:rPr lang="sl-SI" sz="2400" dirty="0" smtClean="0">
                <a:solidFill>
                  <a:srgbClr val="7030A0"/>
                </a:solidFill>
              </a:rPr>
              <a:t>6</a:t>
            </a:r>
            <a:r>
              <a:rPr lang="sl-SI" dirty="0" smtClean="0">
                <a:solidFill>
                  <a:srgbClr val="7030A0"/>
                </a:solidFill>
              </a:rPr>
              <a:t>H</a:t>
            </a:r>
            <a:r>
              <a:rPr lang="sl-SI" sz="2400" dirty="0" smtClean="0">
                <a:solidFill>
                  <a:srgbClr val="7030A0"/>
                </a:solidFill>
              </a:rPr>
              <a:t>12</a:t>
            </a:r>
            <a:r>
              <a:rPr lang="sl-SI" dirty="0" smtClean="0">
                <a:solidFill>
                  <a:srgbClr val="7030A0"/>
                </a:solidFill>
              </a:rPr>
              <a:t>O</a:t>
            </a:r>
            <a:r>
              <a:rPr lang="sl-SI" sz="2400" dirty="0" smtClean="0">
                <a:solidFill>
                  <a:srgbClr val="7030A0"/>
                </a:solidFill>
              </a:rPr>
              <a:t>6</a:t>
            </a:r>
            <a:endParaRPr lang="sl-SI" sz="2400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12" y="1556792"/>
            <a:ext cx="251645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5184"/>
            <a:ext cx="52101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92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7"/>
            <a:ext cx="8064896" cy="34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Ogljikove hidrate razdelimo na: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824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F0"/>
                </a:solidFill>
              </a:rPr>
              <a:t>Monosaharidi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V naravi nastajajo pri fotosintezi v zelenih rastlinah iz ogljikovega dioksida in vode.</a:t>
            </a:r>
          </a:p>
          <a:p>
            <a:pPr marL="0" indent="0">
              <a:buNone/>
            </a:pPr>
            <a:endParaRPr lang="sl-SI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V rastlinah nastane največ ogljikovega hidrata s formulo C6H12O6.</a:t>
            </a:r>
            <a:endParaRPr lang="sl-SI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960440" cy="405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86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Monosaharidi imajo končnico - </a:t>
            </a:r>
            <a:r>
              <a:rPr lang="sl-SI" b="1" dirty="0" err="1" smtClean="0">
                <a:solidFill>
                  <a:srgbClr val="002060"/>
                </a:solidFill>
              </a:rPr>
              <a:t>oza</a:t>
            </a:r>
            <a:r>
              <a:rPr lang="sl-SI" b="1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Splošna formula je CnH2nOn.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Trioza</a:t>
            </a:r>
            <a:r>
              <a:rPr lang="sl-SI" dirty="0" smtClean="0">
                <a:solidFill>
                  <a:srgbClr val="FF0000"/>
                </a:solidFill>
              </a:rPr>
              <a:t>        C3H6O3</a:t>
            </a:r>
          </a:p>
          <a:p>
            <a:r>
              <a:rPr lang="sl-SI" dirty="0" err="1" smtClean="0">
                <a:solidFill>
                  <a:srgbClr val="0070C0"/>
                </a:solidFill>
              </a:rPr>
              <a:t>Tetraoza</a:t>
            </a:r>
            <a:r>
              <a:rPr lang="sl-SI" dirty="0" smtClean="0">
                <a:solidFill>
                  <a:srgbClr val="0070C0"/>
                </a:solidFill>
              </a:rPr>
              <a:t>  C4H8O4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Pentoza  C5H10O5</a:t>
            </a:r>
          </a:p>
          <a:p>
            <a:r>
              <a:rPr lang="sl-SI" dirty="0" err="1" smtClean="0"/>
              <a:t>Heksoza</a:t>
            </a:r>
            <a:r>
              <a:rPr lang="sl-SI" dirty="0" smtClean="0"/>
              <a:t>   C6H12O6</a:t>
            </a:r>
          </a:p>
          <a:p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043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Najvažnejši monosaharidi so </a:t>
            </a:r>
            <a:r>
              <a:rPr lang="sl-SI" dirty="0" err="1" smtClean="0">
                <a:solidFill>
                  <a:srgbClr val="FF0000"/>
                </a:solidFill>
              </a:rPr>
              <a:t>heksoze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</a:p>
          <a:p>
            <a:r>
              <a:rPr lang="sl-SI" dirty="0" err="1" smtClean="0">
                <a:solidFill>
                  <a:srgbClr val="0070C0"/>
                </a:solidFill>
              </a:rPr>
              <a:t>Heksoze</a:t>
            </a:r>
            <a:r>
              <a:rPr lang="sl-SI" dirty="0" smtClean="0">
                <a:solidFill>
                  <a:srgbClr val="0070C0"/>
                </a:solidFill>
              </a:rPr>
              <a:t> imajo lahko </a:t>
            </a:r>
            <a:r>
              <a:rPr lang="sl-SI" dirty="0" err="1" smtClean="0">
                <a:solidFill>
                  <a:srgbClr val="0070C0"/>
                </a:solidFill>
              </a:rPr>
              <a:t>aldehidno</a:t>
            </a:r>
            <a:r>
              <a:rPr lang="sl-SI" dirty="0" smtClean="0">
                <a:solidFill>
                  <a:srgbClr val="0070C0"/>
                </a:solidFill>
              </a:rPr>
              <a:t> ali ketonsko skupino.</a:t>
            </a:r>
          </a:p>
          <a:p>
            <a:r>
              <a:rPr lang="sl-SI" dirty="0" err="1" smtClean="0">
                <a:solidFill>
                  <a:srgbClr val="002060"/>
                </a:solidFill>
              </a:rPr>
              <a:t>Heksoze</a:t>
            </a:r>
            <a:r>
              <a:rPr lang="sl-SI" dirty="0" smtClean="0">
                <a:solidFill>
                  <a:srgbClr val="002060"/>
                </a:solidFill>
              </a:rPr>
              <a:t> z </a:t>
            </a:r>
            <a:r>
              <a:rPr lang="sl-SI" dirty="0" err="1" smtClean="0">
                <a:solidFill>
                  <a:srgbClr val="002060"/>
                </a:solidFill>
              </a:rPr>
              <a:t>aldehidno</a:t>
            </a:r>
            <a:r>
              <a:rPr lang="sl-SI" dirty="0" smtClean="0">
                <a:solidFill>
                  <a:srgbClr val="002060"/>
                </a:solidFill>
              </a:rPr>
              <a:t> skupino so </a:t>
            </a:r>
            <a:r>
              <a:rPr lang="sl-SI" dirty="0" err="1" smtClean="0">
                <a:solidFill>
                  <a:srgbClr val="002060"/>
                </a:solidFill>
              </a:rPr>
              <a:t>aldoze</a:t>
            </a:r>
            <a:r>
              <a:rPr lang="sl-SI" dirty="0" smtClean="0">
                <a:solidFill>
                  <a:srgbClr val="002060"/>
                </a:solidFill>
              </a:rPr>
              <a:t>. 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Z ketonsko skupino pa so </a:t>
            </a:r>
            <a:r>
              <a:rPr lang="sl-SI" dirty="0" err="1" smtClean="0">
                <a:solidFill>
                  <a:srgbClr val="C00000"/>
                </a:solidFill>
              </a:rPr>
              <a:t>ketoze</a:t>
            </a:r>
            <a:r>
              <a:rPr lang="sl-SI" dirty="0" smtClean="0">
                <a:solidFill>
                  <a:srgbClr val="C00000"/>
                </a:solidFill>
              </a:rPr>
              <a:t>.</a:t>
            </a:r>
          </a:p>
          <a:p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222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404664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>
                <a:solidFill>
                  <a:srgbClr val="C00000"/>
                </a:solidFill>
              </a:rPr>
              <a:t>Grozdni </a:t>
            </a:r>
            <a:r>
              <a:rPr lang="sl-SI" sz="2800" dirty="0" smtClean="0">
                <a:solidFill>
                  <a:srgbClr val="C00000"/>
                </a:solidFill>
              </a:rPr>
              <a:t>sladkor je </a:t>
            </a:r>
            <a:r>
              <a:rPr lang="sl-SI" sz="2800" dirty="0">
                <a:solidFill>
                  <a:srgbClr val="C00000"/>
                </a:solidFill>
              </a:rPr>
              <a:t>najpomembnejši vir energije za organizem. </a:t>
            </a:r>
            <a:r>
              <a:rPr lang="sl-SI" sz="2800" dirty="0" smtClean="0">
                <a:solidFill>
                  <a:srgbClr val="C00000"/>
                </a:solidFill>
              </a:rPr>
              <a:t>Najdemo ga v grozdju.</a:t>
            </a:r>
          </a:p>
          <a:p>
            <a:r>
              <a:rPr lang="sl-SI" sz="2800" dirty="0" smtClean="0">
                <a:solidFill>
                  <a:srgbClr val="FF0000"/>
                </a:solidFill>
              </a:rPr>
              <a:t>Rdeče </a:t>
            </a:r>
            <a:r>
              <a:rPr lang="sl-SI" sz="2800" dirty="0">
                <a:solidFill>
                  <a:srgbClr val="FF0000"/>
                </a:solidFill>
              </a:rPr>
              <a:t>krvničke so zmožne dobiti energijo le iz glukoze, prav tako v normalnih razmerah tudi možgani. </a:t>
            </a:r>
            <a:endParaRPr lang="sl-SI" sz="2800" dirty="0" smtClean="0">
              <a:solidFill>
                <a:srgbClr val="FF0000"/>
              </a:solidFill>
            </a:endParaRPr>
          </a:p>
          <a:p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Glukoza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predstavlja okoli 0,1 % mase krvi. </a:t>
            </a:r>
            <a:endParaRPr lang="sl-SI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Krvne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koncentracije glukoze uravnavata hormona </a:t>
            </a:r>
            <a:r>
              <a:rPr lang="sl-SI" sz="2800" dirty="0" err="1">
                <a:solidFill>
                  <a:schemeClr val="accent2">
                    <a:lumMod val="75000"/>
                  </a:schemeClr>
                </a:solidFill>
              </a:rPr>
              <a:t>insulin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sl-SI" sz="2800" dirty="0" err="1">
                <a:solidFill>
                  <a:schemeClr val="accent2">
                    <a:lumMod val="75000"/>
                  </a:schemeClr>
                </a:solidFill>
              </a:rPr>
              <a:t>glukagon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sl-SI" sz="2800" dirty="0"/>
          </a:p>
          <a:p>
            <a:r>
              <a:rPr lang="sl-SI" sz="2800" dirty="0" smtClean="0">
                <a:solidFill>
                  <a:schemeClr val="accent5">
                    <a:lumMod val="75000"/>
                  </a:schemeClr>
                </a:solidFill>
              </a:rPr>
              <a:t>Presežni </a:t>
            </a:r>
            <a:r>
              <a:rPr lang="sl-SI" sz="2800" dirty="0">
                <a:solidFill>
                  <a:schemeClr val="accent5">
                    <a:lumMod val="75000"/>
                  </a:schemeClr>
                </a:solidFill>
              </a:rPr>
              <a:t>del glukoze se skladišči tudi v obliki glikogena. </a:t>
            </a:r>
            <a:endParaRPr lang="sl-SI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800" dirty="0" smtClean="0">
                <a:solidFill>
                  <a:schemeClr val="accent5">
                    <a:lumMod val="75000"/>
                  </a:schemeClr>
                </a:solidFill>
              </a:rPr>
              <a:t>Zaloge </a:t>
            </a:r>
            <a:r>
              <a:rPr lang="sl-SI" sz="2800" dirty="0">
                <a:solidFill>
                  <a:schemeClr val="accent5">
                    <a:lumMod val="75000"/>
                  </a:schemeClr>
                </a:solidFill>
              </a:rPr>
              <a:t>glikogena se nahajajo zlasti v jetrih in skeletnem mišičju. </a:t>
            </a:r>
            <a:endParaRPr lang="sl-SI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800" dirty="0" smtClean="0"/>
              <a:t>Presnovne </a:t>
            </a:r>
            <a:r>
              <a:rPr lang="sl-SI" sz="2800" dirty="0"/>
              <a:t>poti glukoze so natančno uravnane s hormoni.</a:t>
            </a:r>
          </a:p>
        </p:txBody>
      </p:sp>
    </p:spTree>
    <p:extLst>
      <p:ext uri="{BB962C8B-B14F-4D97-AF65-F5344CB8AC3E}">
        <p14:creationId xmlns:p14="http://schemas.microsoft.com/office/powerpoint/2010/main" val="78004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Glukozo dokazujemo s </a:t>
            </a:r>
            <a:r>
              <a:rPr lang="sl-SI" dirty="0" err="1" smtClean="0">
                <a:solidFill>
                  <a:schemeClr val="tx2">
                    <a:lumMod val="75000"/>
                  </a:schemeClr>
                </a:solidFill>
              </a:rPr>
              <a:t>Tollensovo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 reakcijo.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Glukoza in amonijeva baza in srebrov nitrat. </a:t>
            </a:r>
          </a:p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Srebro se izloči na steno epruvete in dobimo srebrovo zrcalo.</a:t>
            </a:r>
            <a:endParaRPr lang="sl-SI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52839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08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Glukoza strukturna formula</a:t>
            </a:r>
            <a:endParaRPr lang="sl-SI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221975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15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288</Words>
  <Application>Microsoft Office PowerPoint</Application>
  <PresentationFormat>Diaprojekcija na zaslonu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Ogljikovi hidrati</vt:lpstr>
      <vt:lpstr>Ogljikovi hidrati so dobili ime, ker vsebujejo, ogljik , vodik in kisik pa sta v razmerju vode.</vt:lpstr>
      <vt:lpstr>Ogljikove hidrate razdelimo na:</vt:lpstr>
      <vt:lpstr>Monosaharidi</vt:lpstr>
      <vt:lpstr>PowerPointova predstavitev</vt:lpstr>
      <vt:lpstr>PowerPointova predstavitev</vt:lpstr>
      <vt:lpstr>PowerPointova predstavitev</vt:lpstr>
      <vt:lpstr>Glukozo dokazujemo s Tollensovo reakcijo.</vt:lpstr>
      <vt:lpstr>Glukoza strukturna formula</vt:lpstr>
      <vt:lpstr>Fruktoza se imenuje tudi sadni sladkor.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Ogljikovi hidrati</dc:title>
  <dc:creator>Marjan</dc:creator>
  <cp:lastModifiedBy>Marjan</cp:lastModifiedBy>
  <cp:revision>12</cp:revision>
  <dcterms:created xsi:type="dcterms:W3CDTF">2015-03-11T20:46:12Z</dcterms:created>
  <dcterms:modified xsi:type="dcterms:W3CDTF">2015-03-13T07:29:18Z</dcterms:modified>
</cp:coreProperties>
</file>