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EF01E9-4EDF-43BF-BD59-1FDEE251027D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40C9F2-28AC-4AA8-A5B4-02FADDF1E9E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7772400" cy="1470025"/>
          </a:xfrm>
        </p:spPr>
        <p:txBody>
          <a:bodyPr/>
          <a:lstStyle/>
          <a:p>
            <a:r>
              <a:rPr lang="sl-SI" dirty="0"/>
              <a:t>PRIDEVNIK IN SAMOSTALNIK​ 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11760" y="3212976"/>
            <a:ext cx="6400800" cy="170304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PRIDEVNIK IN SAMOSTALNIK SE UJEMATA V SPOLU​</a:t>
            </a:r>
            <a:r>
              <a:rPr lang="sl-SI" dirty="0" smtClean="0">
                <a:solidFill>
                  <a:srgbClr val="FF0000"/>
                </a:solidFill>
              </a:rPr>
              <a:t>​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0851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PONOVIMO</a:t>
            </a:r>
            <a:r>
              <a:rPr lang="sl-SI" dirty="0"/>
              <a:t>​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l-SI" dirty="0"/>
              <a:t>Pridevniki so besede, ki stojijo navadno pred samostalnikom in g</a:t>
            </a:r>
            <a:r>
              <a:rPr lang="sl-SI" dirty="0" smtClean="0"/>
              <a:t>​a pojasnjujejo, opišejo, dopolnijo...</a:t>
            </a:r>
            <a:endParaRPr lang="sl-SI" dirty="0"/>
          </a:p>
          <a:p>
            <a:pPr marL="0" indent="0" fontAlgn="base">
              <a:buNone/>
            </a:pPr>
            <a:r>
              <a:rPr lang="sl-SI" dirty="0" smtClean="0"/>
              <a:t>​</a:t>
            </a:r>
            <a:endParaRPr lang="sl-SI" dirty="0"/>
          </a:p>
          <a:p>
            <a:pPr fontAlgn="base"/>
            <a:r>
              <a:rPr lang="sl-SI" dirty="0"/>
              <a:t>Poznamo tri skupine pridevnikov: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fontAlgn="base"/>
            <a:r>
              <a:rPr lang="sl-SI" dirty="0">
                <a:solidFill>
                  <a:srgbClr val="FF0000"/>
                </a:solidFill>
              </a:rPr>
              <a:t>LASTNOSTNI PRIDEVNIKI</a:t>
            </a:r>
            <a:r>
              <a:rPr lang="sl-SI" dirty="0"/>
              <a:t>  (opišejo lastnost : barva, velikost, oblika...)</a:t>
            </a:r>
            <a:r>
              <a:rPr lang="en-US" dirty="0"/>
              <a:t>​</a:t>
            </a:r>
          </a:p>
          <a:p>
            <a:pPr fontAlgn="base"/>
            <a:r>
              <a:rPr lang="sl-SI" dirty="0">
                <a:solidFill>
                  <a:srgbClr val="FF0000"/>
                </a:solidFill>
              </a:rPr>
              <a:t>SVOJILNI PRIDEVNIKI </a:t>
            </a:r>
            <a:r>
              <a:rPr lang="sl-SI" dirty="0"/>
              <a:t>(opišejo svojino: mamin, sestrin, bratov...)</a:t>
            </a:r>
            <a:r>
              <a:rPr lang="en-US" dirty="0"/>
              <a:t>​</a:t>
            </a:r>
          </a:p>
          <a:p>
            <a:pPr fontAlgn="base"/>
            <a:r>
              <a:rPr lang="sl-SI" dirty="0">
                <a:solidFill>
                  <a:srgbClr val="FF0000"/>
                </a:solidFill>
              </a:rPr>
              <a:t>VRSTNI PRIDEVNIKI</a:t>
            </a:r>
            <a:r>
              <a:rPr lang="sl-SI" dirty="0"/>
              <a:t> (povedo, katere vrste je nekaj: stenska, ročna ura)</a:t>
            </a:r>
            <a:r>
              <a:rPr lang="en-US" dirty="0"/>
              <a:t>​</a:t>
            </a:r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5805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Glede na vrsto pridevnika imamo vprašalnice:​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48737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l-SI" sz="2800" dirty="0">
                <a:solidFill>
                  <a:srgbClr val="FF0000"/>
                </a:solidFill>
              </a:rPr>
              <a:t>KAKŠEN</a:t>
            </a:r>
            <a:r>
              <a:rPr lang="sl-SI" sz="2800" dirty="0"/>
              <a:t> avto?          </a:t>
            </a:r>
            <a:r>
              <a:rPr lang="sl-SI" sz="2800" dirty="0">
                <a:solidFill>
                  <a:srgbClr val="FF0000"/>
                </a:solidFill>
              </a:rPr>
              <a:t>KAKŠNA</a:t>
            </a:r>
            <a:r>
              <a:rPr lang="sl-SI" sz="2800" dirty="0"/>
              <a:t> jopa?        </a:t>
            </a:r>
            <a:r>
              <a:rPr lang="sl-SI" sz="2800" dirty="0" smtClean="0"/>
              <a:t>   </a:t>
            </a:r>
            <a:r>
              <a:rPr lang="sl-SI" sz="2800" dirty="0" smtClean="0">
                <a:solidFill>
                  <a:srgbClr val="00B050"/>
                </a:solidFill>
              </a:rPr>
              <a:t>KAKŠNO</a:t>
            </a:r>
            <a:r>
              <a:rPr lang="sl-SI" sz="2800" dirty="0"/>
              <a:t> kolo?</a:t>
            </a:r>
            <a:r>
              <a:rPr lang="en-US" sz="2800" dirty="0"/>
              <a:t>​</a:t>
            </a:r>
          </a:p>
          <a:p>
            <a:pPr marL="0" indent="0" fontAlgn="base">
              <a:buNone/>
            </a:pPr>
            <a:r>
              <a:rPr lang="sl-SI" sz="2800" dirty="0"/>
              <a:t>​</a:t>
            </a:r>
          </a:p>
          <a:p>
            <a:pPr marL="0" indent="0" fontAlgn="base">
              <a:buNone/>
            </a:pPr>
            <a:r>
              <a:rPr lang="sl-SI" sz="2800" dirty="0">
                <a:solidFill>
                  <a:srgbClr val="00B050"/>
                </a:solidFill>
              </a:rPr>
              <a:t>ČIGAV </a:t>
            </a:r>
            <a:r>
              <a:rPr lang="sl-SI" sz="2800" dirty="0"/>
              <a:t> avto?            </a:t>
            </a:r>
            <a:r>
              <a:rPr lang="sl-SI" sz="2800" dirty="0">
                <a:solidFill>
                  <a:srgbClr val="00B050"/>
                </a:solidFill>
              </a:rPr>
              <a:t>ČIGAVA</a:t>
            </a:r>
            <a:r>
              <a:rPr lang="sl-SI" sz="2800" dirty="0"/>
              <a:t> jopa?         </a:t>
            </a:r>
            <a:r>
              <a:rPr lang="sl-SI" sz="2800" dirty="0" smtClean="0"/>
              <a:t>    </a:t>
            </a:r>
            <a:r>
              <a:rPr lang="sl-SI" sz="2800" dirty="0" smtClean="0">
                <a:solidFill>
                  <a:srgbClr val="7030A0"/>
                </a:solidFill>
              </a:rPr>
              <a:t>ČIGAVO</a:t>
            </a:r>
            <a:r>
              <a:rPr lang="sl-SI" sz="2800" dirty="0">
                <a:solidFill>
                  <a:srgbClr val="7030A0"/>
                </a:solidFill>
              </a:rPr>
              <a:t> </a:t>
            </a:r>
            <a:r>
              <a:rPr lang="sl-SI" sz="2800" dirty="0"/>
              <a:t>kolo?</a:t>
            </a:r>
            <a:r>
              <a:rPr lang="en-US" sz="2800" dirty="0" smtClean="0"/>
              <a:t>​</a:t>
            </a:r>
            <a:endParaRPr lang="sl-SI" sz="2800" dirty="0" smtClean="0"/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sl-SI" sz="2800" dirty="0" smtClean="0">
                <a:solidFill>
                  <a:srgbClr val="7030A0"/>
                </a:solidFill>
              </a:rPr>
              <a:t>KATERI </a:t>
            </a:r>
            <a:r>
              <a:rPr lang="sl-SI" sz="2800" dirty="0"/>
              <a:t>(katere vrste) avto?      </a:t>
            </a:r>
            <a:r>
              <a:rPr lang="sl-SI" sz="2800" dirty="0">
                <a:solidFill>
                  <a:srgbClr val="7030A0"/>
                </a:solidFill>
              </a:rPr>
              <a:t>KATERA</a:t>
            </a:r>
            <a:r>
              <a:rPr lang="sl-SI" sz="2800" dirty="0"/>
              <a:t> (katere vrste) jopa?</a:t>
            </a:r>
            <a:r>
              <a:rPr lang="en-US" sz="2800" dirty="0"/>
              <a:t>​</a:t>
            </a:r>
          </a:p>
          <a:p>
            <a:pPr marL="0" indent="0" fontAlgn="base">
              <a:buNone/>
            </a:pPr>
            <a:r>
              <a:rPr lang="sl-SI" sz="2800" dirty="0" smtClean="0">
                <a:solidFill>
                  <a:srgbClr val="7030A0"/>
                </a:solidFill>
              </a:rPr>
              <a:t>KATERO</a:t>
            </a:r>
            <a:r>
              <a:rPr lang="sl-SI" sz="2800" dirty="0" smtClean="0"/>
              <a:t> </a:t>
            </a:r>
            <a:r>
              <a:rPr lang="sl-SI" sz="2800" dirty="0"/>
              <a:t>(katere vrste) kolo?</a:t>
            </a:r>
            <a:r>
              <a:rPr lang="en-US" sz="2800" dirty="0"/>
              <a:t>​</a:t>
            </a:r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1571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SKUPNA DOLOČILA</a:t>
            </a:r>
            <a:r>
              <a:rPr lang="sl-SI" dirty="0"/>
              <a:t>​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sl-SI" dirty="0"/>
              <a:t>Iz primerov vidimo, da se glede na spol samostalnika spreminja vprašalnica za pridevnik. To pomeni, da je pridevnik tisti, ki se mora prilagoditi samostalniku glede spola.</a:t>
            </a:r>
            <a:r>
              <a:rPr lang="en-US" dirty="0"/>
              <a:t>​</a:t>
            </a:r>
          </a:p>
          <a:p>
            <a:pPr fontAlgn="base"/>
            <a:r>
              <a:rPr lang="sl-SI" dirty="0"/>
              <a:t>Torej imata pridevnik in samostalnik, ki nastopata skupaj v besedni zvezi, isti spol.</a:t>
            </a:r>
            <a:r>
              <a:rPr lang="en-US" dirty="0" smtClean="0"/>
              <a:t>​</a:t>
            </a:r>
            <a:endParaRPr lang="sl-SI" dirty="0" smtClean="0"/>
          </a:p>
          <a:p>
            <a:pPr fontAlgn="base"/>
            <a:endParaRPr lang="en-US" dirty="0"/>
          </a:p>
          <a:p>
            <a:pPr fontAlgn="base"/>
            <a:r>
              <a:rPr lang="sl-SI" dirty="0"/>
              <a:t>LEP</a:t>
            </a:r>
            <a:r>
              <a:rPr lang="sl-SI" b="1" dirty="0">
                <a:solidFill>
                  <a:srgbClr val="FF0000"/>
                </a:solidFill>
              </a:rPr>
              <a:t>A</a:t>
            </a:r>
            <a:r>
              <a:rPr lang="sl-SI" dirty="0"/>
              <a:t> JOP</a:t>
            </a:r>
            <a:r>
              <a:rPr lang="sl-SI" b="1" dirty="0">
                <a:solidFill>
                  <a:srgbClr val="FF0000"/>
                </a:solidFill>
              </a:rPr>
              <a:t>A</a:t>
            </a:r>
            <a:r>
              <a:rPr lang="sl-SI" dirty="0"/>
              <a:t> (samostalnik ženskega spola zahteva pridevnik v ženskem spolu)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fontAlgn="base"/>
            <a:r>
              <a:rPr lang="sl-SI" dirty="0"/>
              <a:t>LEP </a:t>
            </a:r>
            <a:r>
              <a:rPr lang="sl-SI" dirty="0" smtClean="0"/>
              <a:t>STOL</a:t>
            </a:r>
            <a:r>
              <a:rPr lang="sl-SI" dirty="0"/>
              <a:t> </a:t>
            </a:r>
            <a:r>
              <a:rPr lang="sl-SI" dirty="0" smtClean="0"/>
              <a:t>(</a:t>
            </a:r>
            <a:r>
              <a:rPr lang="sl-SI" dirty="0"/>
              <a:t>samostalnik moškega spola zahteva pridevnik v moškem spolu)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fontAlgn="base"/>
            <a:r>
              <a:rPr lang="sl-SI" dirty="0"/>
              <a:t>LEP</a:t>
            </a:r>
            <a:r>
              <a:rPr lang="sl-SI" b="1" dirty="0">
                <a:solidFill>
                  <a:srgbClr val="FF0000"/>
                </a:solidFill>
              </a:rPr>
              <a:t>O</a:t>
            </a:r>
            <a:r>
              <a:rPr lang="sl-SI" dirty="0"/>
              <a:t> VREM</a:t>
            </a:r>
            <a:r>
              <a:rPr lang="sl-SI" b="1" dirty="0">
                <a:solidFill>
                  <a:srgbClr val="FF0000"/>
                </a:solidFill>
              </a:rPr>
              <a:t>E</a:t>
            </a:r>
            <a:r>
              <a:rPr lang="sl-SI" dirty="0"/>
              <a:t> (samostalnik srednjega spola zahteva pridevnik v srednjem spolu)</a:t>
            </a:r>
            <a:r>
              <a:rPr lang="en-US" dirty="0"/>
              <a:t>​</a:t>
            </a: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4326" y="4365104"/>
            <a:ext cx="49811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Poglejmo v praksi</a:t>
            </a:r>
            <a:r>
              <a:rPr lang="sl-SI" dirty="0"/>
              <a:t>​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sl-SI" dirty="0"/>
              <a:t>  </a:t>
            </a:r>
            <a:r>
              <a:rPr lang="sl-SI" dirty="0" smtClean="0"/>
              <a:t> Videl </a:t>
            </a:r>
            <a:r>
              <a:rPr lang="sl-SI" dirty="0"/>
              <a:t>sem </a:t>
            </a:r>
            <a:r>
              <a:rPr lang="sl-SI" dirty="0">
                <a:solidFill>
                  <a:srgbClr val="FF0000"/>
                </a:solidFill>
              </a:rPr>
              <a:t>Juretovo</a:t>
            </a:r>
            <a:r>
              <a:rPr lang="sl-SI" dirty="0"/>
              <a:t> </a:t>
            </a:r>
            <a:r>
              <a:rPr lang="sl-SI" u="sng" dirty="0"/>
              <a:t>kolo</a:t>
            </a:r>
            <a:r>
              <a:rPr lang="sl-SI" dirty="0"/>
              <a:t>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kolo: sam., s. sp., </a:t>
            </a:r>
            <a:r>
              <a:rPr lang="sl-SI" dirty="0" err="1"/>
              <a:t>ed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</a:t>
            </a:r>
            <a:r>
              <a:rPr lang="sl-SI" u="sng" dirty="0">
                <a:solidFill>
                  <a:srgbClr val="FF0000"/>
                </a:solidFill>
              </a:rPr>
              <a:t>Juretovo: svoj. prid., s. sp. </a:t>
            </a:r>
            <a:r>
              <a:rPr lang="sl-SI" u="sng" dirty="0" err="1">
                <a:solidFill>
                  <a:srgbClr val="FF0000"/>
                </a:solidFill>
              </a:rPr>
              <a:t>ed</a:t>
            </a:r>
            <a:r>
              <a:rPr lang="sl-SI" u="sng" dirty="0">
                <a:solidFill>
                  <a:srgbClr val="FF0000"/>
                </a:solidFill>
              </a:rPr>
              <a:t>.</a:t>
            </a:r>
            <a:r>
              <a:rPr lang="en-US" u="sng" dirty="0">
                <a:solidFill>
                  <a:srgbClr val="FF0000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</a:t>
            </a:r>
            <a:r>
              <a:rPr lang="sl-SI" dirty="0" smtClean="0"/>
              <a:t>Všeč </a:t>
            </a:r>
            <a:r>
              <a:rPr lang="sl-SI" dirty="0"/>
              <a:t>mi je  </a:t>
            </a:r>
            <a:r>
              <a:rPr lang="sl-SI" dirty="0">
                <a:solidFill>
                  <a:srgbClr val="FF0000"/>
                </a:solidFill>
              </a:rPr>
              <a:t>zelena</a:t>
            </a:r>
            <a:r>
              <a:rPr lang="sl-SI" dirty="0"/>
              <a:t> </a:t>
            </a:r>
            <a:r>
              <a:rPr lang="sl-SI" u="sng" dirty="0"/>
              <a:t>torba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torba: sam., ž.sp., </a:t>
            </a:r>
            <a:r>
              <a:rPr lang="sl-SI" dirty="0" err="1"/>
              <a:t>ed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</a:t>
            </a:r>
            <a:r>
              <a:rPr lang="sl-SI" u="sng" dirty="0">
                <a:solidFill>
                  <a:srgbClr val="FF0000"/>
                </a:solidFill>
              </a:rPr>
              <a:t>zelena: last.prid., ž. sp., </a:t>
            </a:r>
            <a:r>
              <a:rPr lang="sl-SI" u="sng" dirty="0" err="1">
                <a:solidFill>
                  <a:srgbClr val="FF0000"/>
                </a:solidFill>
              </a:rPr>
              <a:t>ed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</a:t>
            </a:r>
            <a:r>
              <a:rPr lang="sl-SI" dirty="0" smtClean="0"/>
              <a:t>  Pokvaril </a:t>
            </a:r>
            <a:r>
              <a:rPr lang="sl-SI" dirty="0"/>
              <a:t>se je </a:t>
            </a:r>
            <a:r>
              <a:rPr lang="sl-SI" dirty="0">
                <a:solidFill>
                  <a:srgbClr val="FF0000"/>
                </a:solidFill>
              </a:rPr>
              <a:t>pralni</a:t>
            </a:r>
            <a:r>
              <a:rPr lang="sl-SI" dirty="0"/>
              <a:t> </a:t>
            </a:r>
            <a:r>
              <a:rPr lang="sl-SI" u="sng" dirty="0"/>
              <a:t>stroj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stroj: sam., m.sp., </a:t>
            </a:r>
            <a:r>
              <a:rPr lang="sl-SI" dirty="0" err="1"/>
              <a:t>ed</a:t>
            </a:r>
            <a:r>
              <a:rPr lang="sl-SI" dirty="0"/>
              <a:t>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</a:t>
            </a:r>
            <a:r>
              <a:rPr lang="sl-SI" u="sng" dirty="0">
                <a:solidFill>
                  <a:srgbClr val="FF0000"/>
                </a:solidFill>
              </a:rPr>
              <a:t>pralni: vrst.prid., m.sp., </a:t>
            </a:r>
            <a:r>
              <a:rPr lang="sl-SI" u="sng" dirty="0" err="1">
                <a:solidFill>
                  <a:srgbClr val="FF0000"/>
                </a:solidFill>
              </a:rPr>
              <a:t>ed</a:t>
            </a:r>
            <a:r>
              <a:rPr lang="sl-SI" u="sng" dirty="0">
                <a:solidFill>
                  <a:srgbClr val="FF0000"/>
                </a:solidFill>
              </a:rPr>
              <a:t>.</a:t>
            </a:r>
            <a:r>
              <a:rPr lang="en-US" u="sng" dirty="0">
                <a:solidFill>
                  <a:srgbClr val="FF0000"/>
                </a:solidFill>
              </a:rPr>
              <a:t>​</a:t>
            </a:r>
          </a:p>
          <a:p>
            <a:pPr marL="0" indent="0" fontAlgn="base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5589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Utrdimo: </a:t>
            </a:r>
            <a:r>
              <a:rPr lang="sl-SI" dirty="0"/>
              <a:t>​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l-SI" dirty="0"/>
              <a:t>V besedilu podčrtaj samostalnike in obkroži pridevnike. Izpiši jih in jim določi spol in število:</a:t>
            </a:r>
            <a:r>
              <a:rPr lang="en-US" dirty="0" smtClean="0"/>
              <a:t>​</a:t>
            </a:r>
            <a:r>
              <a:rPr lang="sl-SI" dirty="0"/>
              <a:t> </a:t>
            </a:r>
            <a:endParaRPr lang="sl-SI" dirty="0" smtClean="0"/>
          </a:p>
          <a:p>
            <a:pPr marL="0" indent="0" fontAlgn="base">
              <a:buNone/>
            </a:pPr>
            <a:endParaRPr lang="sl-SI" dirty="0" smtClean="0"/>
          </a:p>
          <a:p>
            <a:pPr marL="0" indent="0" fontAlgn="base">
              <a:buNone/>
            </a:pPr>
            <a:r>
              <a:rPr lang="sl-SI" dirty="0" smtClean="0"/>
              <a:t>Všeč </a:t>
            </a:r>
            <a:r>
              <a:rPr lang="sl-SI" dirty="0"/>
              <a:t>mi je mamina jopa. Videl  sem  športno kolo. </a:t>
            </a:r>
            <a:r>
              <a:rPr lang="sl-SI" dirty="0" smtClean="0"/>
              <a:t>     Umazan</a:t>
            </a:r>
            <a:r>
              <a:rPr lang="sl-SI" dirty="0"/>
              <a:t>  čevelj sem očistila z mokro krpo. Sončno vreme je prebudilo zimske zaspance.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​</a:t>
            </a:r>
          </a:p>
          <a:p>
            <a:pPr fontAlgn="base"/>
            <a:endParaRPr lang="sl-SI" dirty="0"/>
          </a:p>
          <a:p>
            <a:pPr fontAlgn="base"/>
            <a:r>
              <a:rPr lang="sl-SI" dirty="0"/>
              <a:t>DZ/ 50 (razlaga), 51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sl-SI" dirty="0"/>
              <a:t>     *slovarska oblika je oblika pridevnika za moški spol: zelena- </a:t>
            </a:r>
            <a:r>
              <a:rPr lang="sl-SI" dirty="0">
                <a:solidFill>
                  <a:srgbClr val="FF0000"/>
                </a:solidFill>
              </a:rPr>
              <a:t>zelen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49411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673</TotalTime>
  <Words>82</Words>
  <Application>Microsoft Office PowerPoint</Application>
  <PresentationFormat>Diaprojekcija na zaslonu (4:3)</PresentationFormat>
  <Paragraphs>46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Altana</vt:lpstr>
      <vt:lpstr>PRIDEVNIK IN SAMOSTALNIK​ </vt:lpstr>
      <vt:lpstr>PONOVIMO​</vt:lpstr>
      <vt:lpstr>Glede na vrsto pridevnika imamo vprašalnice:​</vt:lpstr>
      <vt:lpstr>SKUPNA DOLOČILA​</vt:lpstr>
      <vt:lpstr>Poglejmo v praksi​</vt:lpstr>
      <vt:lpstr>Utrdimo: 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PRIDEVNIK IN SAMOSTALNIK</dc:title>
  <dc:creator>HP</dc:creator>
  <cp:lastModifiedBy>HP</cp:lastModifiedBy>
  <cp:revision>7</cp:revision>
  <dcterms:created xsi:type="dcterms:W3CDTF">2020-04-20T06:23:45Z</dcterms:created>
  <dcterms:modified xsi:type="dcterms:W3CDTF">2020-04-20T17:39:27Z</dcterms:modified>
</cp:coreProperties>
</file>