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8681-BDFA-4F79-9FA9-789624BEFACF}" type="datetimeFigureOut">
              <a:rPr lang="sl-SI" smtClean="0"/>
              <a:t>2. 04. 2020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D526E-B096-440A-891C-D38AA479B5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95327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8681-BDFA-4F79-9FA9-789624BEFACF}" type="datetimeFigureOut">
              <a:rPr lang="sl-SI" smtClean="0"/>
              <a:t>2. 04. 2020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D526E-B096-440A-891C-D38AA479B5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61217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8681-BDFA-4F79-9FA9-789624BEFACF}" type="datetimeFigureOut">
              <a:rPr lang="sl-SI" smtClean="0"/>
              <a:t>2. 04. 2020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D526E-B096-440A-891C-D38AA479B5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49665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8681-BDFA-4F79-9FA9-789624BEFACF}" type="datetimeFigureOut">
              <a:rPr lang="sl-SI" smtClean="0"/>
              <a:t>2. 04. 2020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D526E-B096-440A-891C-D38AA479B5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96963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8681-BDFA-4F79-9FA9-789624BEFACF}" type="datetimeFigureOut">
              <a:rPr lang="sl-SI" smtClean="0"/>
              <a:t>2. 04. 2020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D526E-B096-440A-891C-D38AA479B5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4917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8681-BDFA-4F79-9FA9-789624BEFACF}" type="datetimeFigureOut">
              <a:rPr lang="sl-SI" smtClean="0"/>
              <a:t>2. 04. 2020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D526E-B096-440A-891C-D38AA479B5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52233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8681-BDFA-4F79-9FA9-789624BEFACF}" type="datetimeFigureOut">
              <a:rPr lang="sl-SI" smtClean="0"/>
              <a:t>2. 04. 2020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D526E-B096-440A-891C-D38AA479B5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1633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8681-BDFA-4F79-9FA9-789624BEFACF}" type="datetimeFigureOut">
              <a:rPr lang="sl-SI" smtClean="0"/>
              <a:t>2. 04. 2020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D526E-B096-440A-891C-D38AA479B5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90404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8681-BDFA-4F79-9FA9-789624BEFACF}" type="datetimeFigureOut">
              <a:rPr lang="sl-SI" smtClean="0"/>
              <a:t>2. 04. 2020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D526E-B096-440A-891C-D38AA479B5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18487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8681-BDFA-4F79-9FA9-789624BEFACF}" type="datetimeFigureOut">
              <a:rPr lang="sl-SI" smtClean="0"/>
              <a:t>2. 04. 2020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D526E-B096-440A-891C-D38AA479B5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71263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38681-BDFA-4F79-9FA9-789624BEFACF}" type="datetimeFigureOut">
              <a:rPr lang="sl-SI" smtClean="0"/>
              <a:t>2. 04. 2020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D526E-B096-440A-891C-D38AA479B5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86958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38681-BDFA-4F79-9FA9-789624BEFACF}" type="datetimeFigureOut">
              <a:rPr lang="sl-SI" smtClean="0"/>
              <a:t>2. 04. 2020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D526E-B096-440A-891C-D38AA479B5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56910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7918648" cy="1800199"/>
          </a:xfrm>
        </p:spPr>
        <p:txBody>
          <a:bodyPr/>
          <a:lstStyle/>
          <a:p>
            <a:r>
              <a:rPr lang="sl-SI" dirty="0">
                <a:solidFill>
                  <a:srgbClr val="FF0000"/>
                </a:solidFill>
              </a:rPr>
              <a:t>COUNTABLE NOUNS = ŠTEVNI SAMOSTALNIKI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15616" y="2420888"/>
            <a:ext cx="6688832" cy="3312368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sl-SI" dirty="0">
                <a:solidFill>
                  <a:schemeClr val="tx1"/>
                </a:solidFill>
              </a:rPr>
              <a:t>ED. (singular):  </a:t>
            </a:r>
            <a:r>
              <a:rPr lang="sl-SI" dirty="0" err="1">
                <a:solidFill>
                  <a:schemeClr val="tx1"/>
                </a:solidFill>
              </a:rPr>
              <a:t>an</a:t>
            </a:r>
            <a:r>
              <a:rPr lang="sl-SI" dirty="0">
                <a:solidFill>
                  <a:schemeClr val="tx1"/>
                </a:solidFill>
              </a:rPr>
              <a:t> </a:t>
            </a:r>
            <a:r>
              <a:rPr lang="sl-SI" dirty="0" err="1">
                <a:solidFill>
                  <a:schemeClr val="tx1"/>
                </a:solidFill>
              </a:rPr>
              <a:t>apple</a:t>
            </a:r>
            <a:r>
              <a:rPr lang="sl-SI" dirty="0">
                <a:solidFill>
                  <a:schemeClr val="tx1"/>
                </a:solidFill>
              </a:rPr>
              <a:t> (</a:t>
            </a:r>
            <a:r>
              <a:rPr lang="sl-SI" dirty="0" err="1">
                <a:solidFill>
                  <a:srgbClr val="FF0000"/>
                </a:solidFill>
              </a:rPr>
              <a:t>an</a:t>
            </a:r>
            <a:r>
              <a:rPr lang="sl-SI" dirty="0">
                <a:solidFill>
                  <a:schemeClr val="tx1"/>
                </a:solidFill>
              </a:rPr>
              <a:t> pred sam., ki se začnejo na a, e, i, o, u)</a:t>
            </a:r>
          </a:p>
          <a:p>
            <a:pPr algn="l"/>
            <a:r>
              <a:rPr lang="sl-SI" dirty="0">
                <a:solidFill>
                  <a:schemeClr val="tx1"/>
                </a:solidFill>
              </a:rPr>
              <a:t>MN. (plural): </a:t>
            </a:r>
            <a:r>
              <a:rPr lang="sl-SI" dirty="0" err="1">
                <a:solidFill>
                  <a:schemeClr val="tx1"/>
                </a:solidFill>
              </a:rPr>
              <a:t>apple</a:t>
            </a:r>
            <a:r>
              <a:rPr lang="sl-SI" dirty="0" err="1">
                <a:solidFill>
                  <a:srgbClr val="FF0000"/>
                </a:solidFill>
              </a:rPr>
              <a:t>s</a:t>
            </a:r>
            <a:r>
              <a:rPr lang="sl-SI" dirty="0">
                <a:solidFill>
                  <a:srgbClr val="FF0000"/>
                </a:solidFill>
              </a:rPr>
              <a:t>, </a:t>
            </a:r>
            <a:r>
              <a:rPr lang="sl-SI" dirty="0" err="1">
                <a:solidFill>
                  <a:schemeClr val="tx1"/>
                </a:solidFill>
              </a:rPr>
              <a:t>two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 err="1">
                <a:solidFill>
                  <a:schemeClr val="tx1"/>
                </a:solidFill>
              </a:rPr>
              <a:t>apple</a:t>
            </a:r>
            <a:r>
              <a:rPr lang="sl-SI" dirty="0" err="1">
                <a:solidFill>
                  <a:srgbClr val="C00000"/>
                </a:solidFill>
              </a:rPr>
              <a:t>s</a:t>
            </a:r>
            <a:r>
              <a:rPr lang="sl-SI" dirty="0">
                <a:solidFill>
                  <a:srgbClr val="C00000"/>
                </a:solidFill>
              </a:rPr>
              <a:t>, some </a:t>
            </a:r>
            <a:r>
              <a:rPr lang="sl-SI" dirty="0" err="1">
                <a:solidFill>
                  <a:schemeClr val="tx1"/>
                </a:solidFill>
              </a:rPr>
              <a:t>apple</a:t>
            </a:r>
            <a:r>
              <a:rPr lang="sl-SI" dirty="0" err="1">
                <a:solidFill>
                  <a:srgbClr val="C00000"/>
                </a:solidFill>
              </a:rPr>
              <a:t>s</a:t>
            </a:r>
            <a:r>
              <a:rPr lang="sl-SI" dirty="0">
                <a:solidFill>
                  <a:srgbClr val="C00000"/>
                </a:solidFill>
              </a:rPr>
              <a:t> </a:t>
            </a:r>
            <a:r>
              <a:rPr lang="sl-SI" dirty="0">
                <a:solidFill>
                  <a:schemeClr val="tx1"/>
                </a:solidFill>
              </a:rPr>
              <a:t>(nekaj jabolk)</a:t>
            </a:r>
          </a:p>
          <a:p>
            <a:pPr algn="l"/>
            <a:endParaRPr lang="sl-SI" dirty="0">
              <a:solidFill>
                <a:schemeClr val="tx1"/>
              </a:solidFill>
            </a:endParaRPr>
          </a:p>
          <a:p>
            <a:pPr algn="l"/>
            <a:r>
              <a:rPr lang="sl-SI" dirty="0">
                <a:solidFill>
                  <a:schemeClr val="tx1"/>
                </a:solidFill>
              </a:rPr>
              <a:t>ED. (singular): a car ( </a:t>
            </a:r>
            <a:r>
              <a:rPr lang="sl-SI" dirty="0">
                <a:solidFill>
                  <a:srgbClr val="C00000"/>
                </a:solidFill>
              </a:rPr>
              <a:t>a</a:t>
            </a:r>
            <a:r>
              <a:rPr lang="sl-SI" dirty="0">
                <a:solidFill>
                  <a:schemeClr val="tx1"/>
                </a:solidFill>
              </a:rPr>
              <a:t> pred sam., ki se začnejo na soglasnik)</a:t>
            </a:r>
          </a:p>
          <a:p>
            <a:pPr algn="l"/>
            <a:r>
              <a:rPr lang="sl-SI" dirty="0">
                <a:solidFill>
                  <a:schemeClr val="tx1"/>
                </a:solidFill>
              </a:rPr>
              <a:t>MN. (plural): </a:t>
            </a:r>
            <a:r>
              <a:rPr lang="sl-SI" dirty="0" err="1">
                <a:solidFill>
                  <a:schemeClr val="tx1"/>
                </a:solidFill>
              </a:rPr>
              <a:t>car</a:t>
            </a:r>
            <a:r>
              <a:rPr lang="sl-SI" dirty="0" err="1">
                <a:solidFill>
                  <a:srgbClr val="C00000"/>
                </a:solidFill>
              </a:rPr>
              <a:t>s</a:t>
            </a:r>
            <a:r>
              <a:rPr lang="sl-SI" dirty="0">
                <a:solidFill>
                  <a:schemeClr val="tx1"/>
                </a:solidFill>
              </a:rPr>
              <a:t>, </a:t>
            </a:r>
            <a:r>
              <a:rPr lang="sl-SI" dirty="0" err="1">
                <a:solidFill>
                  <a:schemeClr val="tx1"/>
                </a:solidFill>
              </a:rPr>
              <a:t>five</a:t>
            </a:r>
            <a:r>
              <a:rPr lang="sl-SI" dirty="0">
                <a:solidFill>
                  <a:schemeClr val="tx1"/>
                </a:solidFill>
              </a:rPr>
              <a:t> </a:t>
            </a:r>
            <a:r>
              <a:rPr lang="sl-SI" dirty="0" err="1">
                <a:solidFill>
                  <a:schemeClr val="tx1"/>
                </a:solidFill>
              </a:rPr>
              <a:t>car</a:t>
            </a:r>
            <a:r>
              <a:rPr lang="sl-SI" dirty="0" err="1">
                <a:solidFill>
                  <a:srgbClr val="C00000"/>
                </a:solidFill>
              </a:rPr>
              <a:t>s</a:t>
            </a:r>
            <a:r>
              <a:rPr lang="sl-SI" dirty="0">
                <a:solidFill>
                  <a:schemeClr val="tx1"/>
                </a:solidFill>
              </a:rPr>
              <a:t>, some </a:t>
            </a:r>
            <a:r>
              <a:rPr lang="sl-SI" dirty="0" err="1">
                <a:solidFill>
                  <a:schemeClr val="tx1"/>
                </a:solidFill>
              </a:rPr>
              <a:t>car</a:t>
            </a:r>
            <a:r>
              <a:rPr lang="sl-SI" dirty="0" err="1">
                <a:solidFill>
                  <a:srgbClr val="C00000"/>
                </a:solidFill>
              </a:rPr>
              <a:t>s</a:t>
            </a:r>
            <a:r>
              <a:rPr lang="sl-SI" dirty="0">
                <a:solidFill>
                  <a:schemeClr val="tx1"/>
                </a:solidFill>
              </a:rPr>
              <a:t>, </a:t>
            </a:r>
            <a:r>
              <a:rPr lang="sl-SI" dirty="0" err="1">
                <a:solidFill>
                  <a:schemeClr val="tx1"/>
                </a:solidFill>
              </a:rPr>
              <a:t>many</a:t>
            </a:r>
            <a:r>
              <a:rPr lang="sl-SI" dirty="0">
                <a:solidFill>
                  <a:schemeClr val="tx1"/>
                </a:solidFill>
              </a:rPr>
              <a:t> </a:t>
            </a:r>
            <a:r>
              <a:rPr lang="sl-SI" dirty="0" err="1">
                <a:solidFill>
                  <a:schemeClr val="tx1"/>
                </a:solidFill>
              </a:rPr>
              <a:t>car</a:t>
            </a:r>
            <a:r>
              <a:rPr lang="sl-SI" dirty="0" err="1">
                <a:solidFill>
                  <a:srgbClr val="C00000"/>
                </a:solidFill>
              </a:rPr>
              <a:t>s</a:t>
            </a:r>
            <a:r>
              <a:rPr lang="sl-SI" dirty="0">
                <a:solidFill>
                  <a:srgbClr val="C00000"/>
                </a:solidFill>
              </a:rPr>
              <a:t>, a lot </a:t>
            </a:r>
            <a:r>
              <a:rPr lang="sl-SI" dirty="0" err="1">
                <a:solidFill>
                  <a:srgbClr val="C00000"/>
                </a:solidFill>
              </a:rPr>
              <a:t>of</a:t>
            </a:r>
            <a:r>
              <a:rPr lang="sl-SI" dirty="0">
                <a:solidFill>
                  <a:srgbClr val="C00000"/>
                </a:solidFill>
              </a:rPr>
              <a:t> </a:t>
            </a:r>
            <a:r>
              <a:rPr lang="sl-SI" dirty="0" err="1">
                <a:solidFill>
                  <a:schemeClr val="tx1"/>
                </a:solidFill>
              </a:rPr>
              <a:t>car</a:t>
            </a:r>
            <a:r>
              <a:rPr lang="sl-SI" dirty="0" err="1">
                <a:solidFill>
                  <a:srgbClr val="C00000"/>
                </a:solidFill>
              </a:rPr>
              <a:t>s</a:t>
            </a:r>
            <a:r>
              <a:rPr lang="sl-SI" dirty="0">
                <a:solidFill>
                  <a:schemeClr val="tx1"/>
                </a:solidFill>
              </a:rPr>
              <a:t>…</a:t>
            </a:r>
          </a:p>
          <a:p>
            <a:pPr algn="l"/>
            <a:endParaRPr lang="sl-SI" dirty="0">
              <a:solidFill>
                <a:schemeClr val="tx1"/>
              </a:solidFill>
            </a:endParaRPr>
          </a:p>
          <a:p>
            <a:pPr algn="l"/>
            <a:r>
              <a:rPr lang="sl-SI" dirty="0">
                <a:solidFill>
                  <a:schemeClr val="tx1"/>
                </a:solidFill>
              </a:rPr>
              <a:t>SOME / ANY: Pri števnih samostalnikih ju uporabljamo samo v množini:</a:t>
            </a:r>
          </a:p>
          <a:p>
            <a:pPr algn="l"/>
            <a:r>
              <a:rPr lang="sl-SI" dirty="0" err="1">
                <a:solidFill>
                  <a:schemeClr val="tx1"/>
                </a:solidFill>
              </a:rPr>
              <a:t>She‘s</a:t>
            </a:r>
            <a:r>
              <a:rPr lang="sl-SI" dirty="0">
                <a:solidFill>
                  <a:schemeClr val="tx1"/>
                </a:solidFill>
              </a:rPr>
              <a:t> </a:t>
            </a:r>
            <a:r>
              <a:rPr lang="sl-SI" dirty="0" err="1">
                <a:solidFill>
                  <a:schemeClr val="tx1"/>
                </a:solidFill>
              </a:rPr>
              <a:t>got</a:t>
            </a:r>
            <a:r>
              <a:rPr lang="sl-SI" dirty="0">
                <a:solidFill>
                  <a:schemeClr val="tx1"/>
                </a:solidFill>
              </a:rPr>
              <a:t> </a:t>
            </a:r>
            <a:r>
              <a:rPr lang="sl-SI" b="1" dirty="0">
                <a:solidFill>
                  <a:srgbClr val="C00000"/>
                </a:solidFill>
              </a:rPr>
              <a:t>some</a:t>
            </a:r>
            <a:r>
              <a:rPr lang="sl-SI" dirty="0">
                <a:solidFill>
                  <a:schemeClr val="tx1"/>
                </a:solidFill>
              </a:rPr>
              <a:t> </a:t>
            </a:r>
            <a:r>
              <a:rPr lang="sl-SI" dirty="0" err="1">
                <a:solidFill>
                  <a:schemeClr val="tx1"/>
                </a:solidFill>
              </a:rPr>
              <a:t>cucumber</a:t>
            </a:r>
            <a:r>
              <a:rPr lang="sl-SI" dirty="0" err="1">
                <a:solidFill>
                  <a:srgbClr val="C00000"/>
                </a:solidFill>
              </a:rPr>
              <a:t>s</a:t>
            </a:r>
            <a:r>
              <a:rPr lang="sl-SI" dirty="0">
                <a:solidFill>
                  <a:schemeClr val="tx1"/>
                </a:solidFill>
              </a:rPr>
              <a:t> in </a:t>
            </a:r>
            <a:r>
              <a:rPr lang="sl-SI" dirty="0" err="1">
                <a:solidFill>
                  <a:schemeClr val="tx1"/>
                </a:solidFill>
              </a:rPr>
              <a:t>the</a:t>
            </a:r>
            <a:r>
              <a:rPr lang="sl-SI" dirty="0">
                <a:solidFill>
                  <a:schemeClr val="tx1"/>
                </a:solidFill>
              </a:rPr>
              <a:t> </a:t>
            </a:r>
            <a:r>
              <a:rPr lang="sl-SI" dirty="0" err="1">
                <a:solidFill>
                  <a:schemeClr val="tx1"/>
                </a:solidFill>
              </a:rPr>
              <a:t>fridge</a:t>
            </a:r>
            <a:r>
              <a:rPr lang="sl-SI" dirty="0">
                <a:solidFill>
                  <a:schemeClr val="tx1"/>
                </a:solidFill>
              </a:rPr>
              <a:t>. (+)</a:t>
            </a:r>
          </a:p>
          <a:p>
            <a:pPr algn="l"/>
            <a:r>
              <a:rPr lang="sl-SI" dirty="0">
                <a:solidFill>
                  <a:schemeClr val="tx1"/>
                </a:solidFill>
              </a:rPr>
              <a:t> </a:t>
            </a:r>
            <a:r>
              <a:rPr lang="sl-SI" dirty="0" err="1">
                <a:solidFill>
                  <a:schemeClr val="tx1"/>
                </a:solidFill>
              </a:rPr>
              <a:t>She</a:t>
            </a:r>
            <a:r>
              <a:rPr lang="sl-SI" dirty="0">
                <a:solidFill>
                  <a:schemeClr val="tx1"/>
                </a:solidFill>
              </a:rPr>
              <a:t> </a:t>
            </a:r>
            <a:r>
              <a:rPr lang="sl-SI" dirty="0" err="1">
                <a:solidFill>
                  <a:schemeClr val="tx1"/>
                </a:solidFill>
              </a:rPr>
              <a:t>hasn‘t</a:t>
            </a:r>
            <a:r>
              <a:rPr lang="sl-SI" dirty="0">
                <a:solidFill>
                  <a:schemeClr val="tx1"/>
                </a:solidFill>
              </a:rPr>
              <a:t> </a:t>
            </a:r>
            <a:r>
              <a:rPr lang="sl-SI" dirty="0" err="1">
                <a:solidFill>
                  <a:schemeClr val="tx1"/>
                </a:solidFill>
              </a:rPr>
              <a:t>got</a:t>
            </a:r>
            <a:r>
              <a:rPr lang="sl-SI" dirty="0">
                <a:solidFill>
                  <a:schemeClr val="tx1"/>
                </a:solidFill>
              </a:rPr>
              <a:t> </a:t>
            </a:r>
            <a:r>
              <a:rPr lang="sl-SI" b="1" dirty="0" err="1">
                <a:solidFill>
                  <a:srgbClr val="C00000"/>
                </a:solidFill>
              </a:rPr>
              <a:t>any</a:t>
            </a:r>
            <a:r>
              <a:rPr lang="sl-SI" dirty="0">
                <a:solidFill>
                  <a:schemeClr val="tx1"/>
                </a:solidFill>
              </a:rPr>
              <a:t> </a:t>
            </a:r>
            <a:r>
              <a:rPr lang="sl-SI" dirty="0" err="1">
                <a:solidFill>
                  <a:schemeClr val="tx1"/>
                </a:solidFill>
              </a:rPr>
              <a:t>cucumber</a:t>
            </a:r>
            <a:r>
              <a:rPr lang="sl-SI" dirty="0" err="1">
                <a:solidFill>
                  <a:srgbClr val="C00000"/>
                </a:solidFill>
              </a:rPr>
              <a:t>s</a:t>
            </a:r>
            <a:r>
              <a:rPr lang="sl-SI" dirty="0">
                <a:solidFill>
                  <a:schemeClr val="tx1"/>
                </a:solidFill>
              </a:rPr>
              <a:t> in </a:t>
            </a:r>
            <a:r>
              <a:rPr lang="sl-SI" dirty="0" err="1">
                <a:solidFill>
                  <a:schemeClr val="tx1"/>
                </a:solidFill>
              </a:rPr>
              <a:t>the</a:t>
            </a:r>
            <a:r>
              <a:rPr lang="sl-SI" dirty="0">
                <a:solidFill>
                  <a:schemeClr val="tx1"/>
                </a:solidFill>
              </a:rPr>
              <a:t> </a:t>
            </a:r>
            <a:r>
              <a:rPr lang="sl-SI" dirty="0" err="1">
                <a:solidFill>
                  <a:schemeClr val="tx1"/>
                </a:solidFill>
              </a:rPr>
              <a:t>fridge</a:t>
            </a:r>
            <a:r>
              <a:rPr lang="sl-SI" dirty="0">
                <a:solidFill>
                  <a:schemeClr val="tx1"/>
                </a:solidFill>
              </a:rPr>
              <a:t>. (-)</a:t>
            </a:r>
          </a:p>
          <a:p>
            <a:pPr algn="l"/>
            <a:r>
              <a:rPr lang="sl-SI" dirty="0" err="1">
                <a:solidFill>
                  <a:schemeClr val="tx1"/>
                </a:solidFill>
              </a:rPr>
              <a:t>Has</a:t>
            </a:r>
            <a:r>
              <a:rPr lang="sl-SI" dirty="0">
                <a:solidFill>
                  <a:schemeClr val="tx1"/>
                </a:solidFill>
              </a:rPr>
              <a:t> </a:t>
            </a:r>
            <a:r>
              <a:rPr lang="sl-SI" dirty="0" err="1">
                <a:solidFill>
                  <a:schemeClr val="tx1"/>
                </a:solidFill>
              </a:rPr>
              <a:t>she</a:t>
            </a:r>
            <a:r>
              <a:rPr lang="sl-SI" dirty="0">
                <a:solidFill>
                  <a:schemeClr val="tx1"/>
                </a:solidFill>
              </a:rPr>
              <a:t> </a:t>
            </a:r>
            <a:r>
              <a:rPr lang="sl-SI" dirty="0" err="1">
                <a:solidFill>
                  <a:schemeClr val="tx1"/>
                </a:solidFill>
              </a:rPr>
              <a:t>got</a:t>
            </a:r>
            <a:r>
              <a:rPr lang="sl-SI" dirty="0">
                <a:solidFill>
                  <a:schemeClr val="tx1"/>
                </a:solidFill>
              </a:rPr>
              <a:t> </a:t>
            </a:r>
            <a:r>
              <a:rPr lang="sl-SI" b="1" dirty="0" err="1">
                <a:solidFill>
                  <a:srgbClr val="C00000"/>
                </a:solidFill>
              </a:rPr>
              <a:t>any</a:t>
            </a:r>
            <a:r>
              <a:rPr lang="sl-SI" dirty="0">
                <a:solidFill>
                  <a:schemeClr val="tx1"/>
                </a:solidFill>
              </a:rPr>
              <a:t> </a:t>
            </a:r>
            <a:r>
              <a:rPr lang="sl-SI" dirty="0" err="1">
                <a:solidFill>
                  <a:schemeClr val="tx1"/>
                </a:solidFill>
              </a:rPr>
              <a:t>cucumber</a:t>
            </a:r>
            <a:r>
              <a:rPr lang="sl-SI" dirty="0" err="1">
                <a:solidFill>
                  <a:srgbClr val="C00000"/>
                </a:solidFill>
              </a:rPr>
              <a:t>s</a:t>
            </a:r>
            <a:r>
              <a:rPr lang="sl-SI" dirty="0">
                <a:solidFill>
                  <a:srgbClr val="C00000"/>
                </a:solidFill>
              </a:rPr>
              <a:t> </a:t>
            </a:r>
            <a:r>
              <a:rPr lang="sl-SI" dirty="0">
                <a:solidFill>
                  <a:schemeClr val="tx1"/>
                </a:solidFill>
              </a:rPr>
              <a:t>in </a:t>
            </a:r>
            <a:r>
              <a:rPr lang="sl-SI" dirty="0" err="1">
                <a:solidFill>
                  <a:schemeClr val="tx1"/>
                </a:solidFill>
              </a:rPr>
              <a:t>the</a:t>
            </a:r>
            <a:r>
              <a:rPr lang="sl-SI" dirty="0">
                <a:solidFill>
                  <a:schemeClr val="tx1"/>
                </a:solidFill>
              </a:rPr>
              <a:t> </a:t>
            </a:r>
            <a:r>
              <a:rPr lang="sl-SI" dirty="0" err="1">
                <a:solidFill>
                  <a:schemeClr val="tx1"/>
                </a:solidFill>
              </a:rPr>
              <a:t>fridge</a:t>
            </a:r>
            <a:r>
              <a:rPr lang="sl-SI" dirty="0">
                <a:solidFill>
                  <a:schemeClr val="tx1"/>
                </a:solidFill>
              </a:rPr>
              <a:t>? (?)   </a:t>
            </a:r>
            <a:endParaRPr lang="sl-SI" dirty="0">
              <a:solidFill>
                <a:srgbClr val="FF0000"/>
              </a:solidFill>
            </a:endParaRPr>
          </a:p>
        </p:txBody>
      </p:sp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BADA58CE-5EE3-40C8-B738-A4CE00B7F5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99648" y="494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0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0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>
                <a:solidFill>
                  <a:srgbClr val="C00000"/>
                </a:solidFill>
              </a:rPr>
              <a:t>UNCOUNTABLE NOUNS = NEŠTEVNI SAMOSTALNIKI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l-SI" sz="2800" dirty="0"/>
              <a:t>So samostalniki, ki jih ne moremo šteti, zato tukaj ne smemo uporabljati člena </a:t>
            </a:r>
            <a:r>
              <a:rPr lang="sl-SI" sz="2800" dirty="0">
                <a:solidFill>
                  <a:srgbClr val="C00000"/>
                </a:solidFill>
              </a:rPr>
              <a:t>a / </a:t>
            </a:r>
            <a:r>
              <a:rPr lang="sl-SI" sz="2800" dirty="0" err="1">
                <a:solidFill>
                  <a:srgbClr val="C00000"/>
                </a:solidFill>
              </a:rPr>
              <a:t>an</a:t>
            </a:r>
            <a:endParaRPr lang="sl-SI" sz="2800" dirty="0">
              <a:solidFill>
                <a:srgbClr val="C00000"/>
              </a:solidFill>
            </a:endParaRPr>
          </a:p>
          <a:p>
            <a:r>
              <a:rPr lang="sl-SI" sz="2800" dirty="0">
                <a:solidFill>
                  <a:srgbClr val="C00000"/>
                </a:solidFill>
              </a:rPr>
              <a:t>Primeri: </a:t>
            </a:r>
            <a:r>
              <a:rPr lang="sl-SI" sz="2800" dirty="0" err="1"/>
              <a:t>water</a:t>
            </a:r>
            <a:r>
              <a:rPr lang="sl-SI" sz="2800" dirty="0"/>
              <a:t>, </a:t>
            </a:r>
            <a:r>
              <a:rPr lang="sl-SI" sz="2800" dirty="0" err="1"/>
              <a:t>money</a:t>
            </a:r>
            <a:r>
              <a:rPr lang="sl-SI" sz="2800" dirty="0"/>
              <a:t>, </a:t>
            </a:r>
            <a:r>
              <a:rPr lang="sl-SI" sz="2800" dirty="0" err="1"/>
              <a:t>work</a:t>
            </a:r>
            <a:r>
              <a:rPr lang="sl-SI" sz="2800" dirty="0"/>
              <a:t>, </a:t>
            </a:r>
            <a:r>
              <a:rPr lang="sl-SI" sz="2800" dirty="0" err="1"/>
              <a:t>fun</a:t>
            </a:r>
            <a:r>
              <a:rPr lang="sl-SI" sz="2800" dirty="0"/>
              <a:t>, </a:t>
            </a:r>
            <a:r>
              <a:rPr lang="sl-SI" sz="2800" dirty="0" err="1"/>
              <a:t>hair</a:t>
            </a:r>
            <a:r>
              <a:rPr lang="sl-SI" sz="2800" dirty="0"/>
              <a:t>… Ti samostalniki nimajo množinske oblike (brez –s končnice)</a:t>
            </a:r>
          </a:p>
          <a:p>
            <a:pPr marL="0" indent="0">
              <a:buNone/>
            </a:pPr>
            <a:r>
              <a:rPr lang="sl-SI" sz="2800" dirty="0"/>
              <a:t>SOME / ANY</a:t>
            </a:r>
          </a:p>
          <a:p>
            <a:r>
              <a:rPr lang="sl-SI" sz="2800" dirty="0" err="1"/>
              <a:t>We‘ve</a:t>
            </a:r>
            <a:r>
              <a:rPr lang="sl-SI" sz="2800" dirty="0"/>
              <a:t> </a:t>
            </a:r>
            <a:r>
              <a:rPr lang="sl-SI" sz="2800" dirty="0" err="1"/>
              <a:t>got</a:t>
            </a:r>
            <a:r>
              <a:rPr lang="sl-SI" sz="2800" dirty="0"/>
              <a:t> </a:t>
            </a:r>
            <a:r>
              <a:rPr lang="sl-SI" sz="2800" b="1" dirty="0">
                <a:solidFill>
                  <a:srgbClr val="C00000"/>
                </a:solidFill>
              </a:rPr>
              <a:t>some</a:t>
            </a:r>
            <a:r>
              <a:rPr lang="sl-SI" sz="2800" dirty="0"/>
              <a:t>/ a lot </a:t>
            </a:r>
            <a:r>
              <a:rPr lang="sl-SI" sz="2800" dirty="0" err="1"/>
              <a:t>of</a:t>
            </a:r>
            <a:r>
              <a:rPr lang="sl-SI" sz="2800" dirty="0"/>
              <a:t> </a:t>
            </a:r>
            <a:r>
              <a:rPr lang="sl-SI" sz="2800" dirty="0" err="1"/>
              <a:t>money</a:t>
            </a:r>
            <a:r>
              <a:rPr lang="sl-SI" sz="2800" dirty="0"/>
              <a:t>. (+)</a:t>
            </a:r>
          </a:p>
          <a:p>
            <a:r>
              <a:rPr lang="sl-SI" sz="2800" dirty="0" err="1"/>
              <a:t>We</a:t>
            </a:r>
            <a:r>
              <a:rPr lang="sl-SI" sz="2800" dirty="0"/>
              <a:t> </a:t>
            </a:r>
            <a:r>
              <a:rPr lang="sl-SI" sz="2800" dirty="0" err="1"/>
              <a:t>haven‘t</a:t>
            </a:r>
            <a:r>
              <a:rPr lang="sl-SI" sz="2800" dirty="0"/>
              <a:t> </a:t>
            </a:r>
            <a:r>
              <a:rPr lang="sl-SI" sz="2800" dirty="0" err="1"/>
              <a:t>got</a:t>
            </a:r>
            <a:r>
              <a:rPr lang="sl-SI" sz="2800" dirty="0"/>
              <a:t> </a:t>
            </a:r>
            <a:r>
              <a:rPr lang="sl-SI" sz="2800" b="1" dirty="0" err="1">
                <a:solidFill>
                  <a:srgbClr val="C00000"/>
                </a:solidFill>
              </a:rPr>
              <a:t>any</a:t>
            </a:r>
            <a:r>
              <a:rPr lang="sl-SI" sz="2800" dirty="0"/>
              <a:t> </a:t>
            </a:r>
            <a:r>
              <a:rPr lang="sl-SI" sz="2800" dirty="0" err="1"/>
              <a:t>money</a:t>
            </a:r>
            <a:r>
              <a:rPr lang="sl-SI" sz="2800" dirty="0"/>
              <a:t>. (-)</a:t>
            </a:r>
          </a:p>
          <a:p>
            <a:r>
              <a:rPr lang="sl-SI" sz="2800" dirty="0" err="1"/>
              <a:t>Have</a:t>
            </a:r>
            <a:r>
              <a:rPr lang="sl-SI" sz="2800" dirty="0"/>
              <a:t> </a:t>
            </a:r>
            <a:r>
              <a:rPr lang="sl-SI" sz="2800" dirty="0" err="1"/>
              <a:t>you</a:t>
            </a:r>
            <a:r>
              <a:rPr lang="sl-SI" sz="2800" dirty="0"/>
              <a:t> </a:t>
            </a:r>
            <a:r>
              <a:rPr lang="sl-SI" sz="2800" dirty="0" err="1"/>
              <a:t>got</a:t>
            </a:r>
            <a:r>
              <a:rPr lang="sl-SI" sz="2800" dirty="0"/>
              <a:t> </a:t>
            </a:r>
            <a:r>
              <a:rPr lang="sl-SI" sz="2800" b="1" dirty="0" err="1">
                <a:solidFill>
                  <a:srgbClr val="C00000"/>
                </a:solidFill>
              </a:rPr>
              <a:t>any</a:t>
            </a:r>
            <a:r>
              <a:rPr lang="sl-SI" sz="2800" dirty="0"/>
              <a:t> </a:t>
            </a:r>
            <a:r>
              <a:rPr lang="sl-SI" sz="2800" dirty="0" err="1"/>
              <a:t>money</a:t>
            </a:r>
            <a:r>
              <a:rPr lang="sl-SI" sz="2800" dirty="0"/>
              <a:t>? (?)</a:t>
            </a:r>
          </a:p>
          <a:p>
            <a:endParaRPr lang="sl-SI" dirty="0"/>
          </a:p>
          <a:p>
            <a:pPr marL="0" indent="0">
              <a:buNone/>
            </a:pPr>
            <a:r>
              <a:rPr lang="sl-SI" dirty="0"/>
              <a:t>            </a:t>
            </a:r>
          </a:p>
        </p:txBody>
      </p:sp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082A513C-9617-498C-A00C-7F8CB148E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6296" y="495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0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211</Words>
  <Application>Microsoft Office PowerPoint</Application>
  <PresentationFormat>Diaprojekcija na zaslonu (4:3)</PresentationFormat>
  <Paragraphs>20</Paragraphs>
  <Slides>2</Slides>
  <Notes>0</Notes>
  <HiddenSlides>0</HiddenSlides>
  <MMClips>2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</vt:i4>
      </vt:variant>
    </vt:vector>
  </HeadingPairs>
  <TitlesOfParts>
    <vt:vector size="5" baseType="lpstr">
      <vt:lpstr>Arial</vt:lpstr>
      <vt:lpstr>Calibri</vt:lpstr>
      <vt:lpstr>Officeova tema</vt:lpstr>
      <vt:lpstr>COUNTABLE NOUNS = ŠTEVNI SAMOSTALNIKI</vt:lpstr>
      <vt:lpstr>UNCOUNTABLE NOUNS = NEŠTEVNI SAMOSTALNIKI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ENAČAJ</dc:title>
  <dc:creator>HP</dc:creator>
  <cp:lastModifiedBy>Suzana Matić</cp:lastModifiedBy>
  <cp:revision>15</cp:revision>
  <dcterms:created xsi:type="dcterms:W3CDTF">2020-03-30T07:27:52Z</dcterms:created>
  <dcterms:modified xsi:type="dcterms:W3CDTF">2020-04-02T17:05:07Z</dcterms:modified>
</cp:coreProperties>
</file>